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1" r:id="rId4"/>
    <p:sldId id="266" r:id="rId5"/>
    <p:sldId id="264" r:id="rId6"/>
    <p:sldId id="261" r:id="rId7"/>
    <p:sldId id="262" r:id="rId8"/>
    <p:sldId id="265" r:id="rId9"/>
    <p:sldId id="259" r:id="rId10"/>
    <p:sldId id="260" r:id="rId11"/>
    <p:sldId id="258" r:id="rId12"/>
    <p:sldId id="269" r:id="rId13"/>
    <p:sldId id="267" r:id="rId14"/>
    <p:sldId id="263" r:id="rId15"/>
    <p:sldId id="268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713"/>
  </p:normalViewPr>
  <p:slideViewPr>
    <p:cSldViewPr snapToGrid="0">
      <p:cViewPr varScale="1">
        <p:scale>
          <a:sx n="108" d="100"/>
          <a:sy n="108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9B179-700B-E14D-B58D-DEEF8BF624CA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BEC2D-B3A5-3C4A-98F1-3F241B722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78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BEC2D-B3A5-3C4A-98F1-3F241B722F8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77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BEC2D-B3A5-3C4A-98F1-3F241B722F8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27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BEC2D-B3A5-3C4A-98F1-3F241B722F8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BEC2D-B3A5-3C4A-98F1-3F241B722F8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80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9E2-822C-6EC5-6F8A-44947EB3F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EF9D73-1CF4-9162-2ADE-385BDF1C8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575214-0303-6C28-0473-420C25B3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44CB-FC8E-084B-99AD-0CADA1A21FE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A483E3-4835-B014-7D60-7EEF7EC9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31C0AD-DA4E-DA0F-F56A-B490B068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8329-25C2-8147-9BF2-72252B2EF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10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BBB35-2525-9028-091F-4141DE4E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64724D-81B6-2202-8D8F-753633705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71F08A-E257-B95F-A98A-3B061E71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44CB-FC8E-084B-99AD-0CADA1A21FE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23CEFB-ADEB-7EDD-4F41-692B73EB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9C2E32-A022-E621-469B-F20C8982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8329-25C2-8147-9BF2-72252B2EF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28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DE1EAF-E200-C357-9B37-81CC131BE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00E4B5-3898-844B-8E1E-3BEED0F0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264163-8FD8-E61E-7EE1-EF894C5A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44CB-FC8E-084B-99AD-0CADA1A21FE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DD8E23-6460-35E5-5C10-2F10729F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734702-822B-8FFF-76F3-58C880C3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8329-25C2-8147-9BF2-72252B2EF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6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2D3F83-31A2-8F83-25F0-26E1F2C8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7029C8-118F-0CAF-B383-B4675A062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2D563-2724-3CA6-D55A-B58128D2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44CB-FC8E-084B-99AD-0CADA1A21FE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0E3394-0731-62B6-B066-9B2A00AA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7FE56B-987B-A2D2-87EA-022B46DD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8329-25C2-8147-9BF2-72252B2EF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72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3CD9F-6A0D-C46B-FE23-DB8CA14A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38A948-F756-21CF-9253-8644516C9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EFEA12-8751-96E5-6BCD-FBBADBAEF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44CB-FC8E-084B-99AD-0CADA1A21FE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BABEDD-0760-06DE-BB4B-2C7A8B3F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733D10-390E-7006-2FF2-93B92B24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8329-25C2-8147-9BF2-72252B2EF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34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0A97D-F776-0C40-A321-B963BBCD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3F8B31-4BC2-A7A7-009C-C518271A9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477834-405A-2FDD-CFF3-9A7E9A207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A2AFED-3927-B5D5-5AD9-E35607C1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44CB-FC8E-084B-99AD-0CADA1A21FE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6535DB-CB93-A17C-5DE1-7805F240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9CA86D-A0D4-2F24-3E82-FBA0E846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8329-25C2-8147-9BF2-72252B2EF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42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4E530-C8A1-87AF-F627-9409ADC3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850BF5-0AC3-D6B4-55FD-49E008F9D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DBCB18-84E0-1C9F-5367-E27B60443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6F6262-752A-6769-FB58-B5A962C03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6E3759-92B9-4AAB-24E7-DBF1BA94A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C3D562-164A-0145-1DA6-AA7BFE9B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44CB-FC8E-084B-99AD-0CADA1A21FE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AEEFD6-60F8-BD39-2E53-6C1E718B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78A959-157C-CA2E-0F95-07423AA9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8329-25C2-8147-9BF2-72252B2EF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3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7757D-A8F0-207C-A1F8-85103FBE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C4DA33-7EFB-F9C8-50F9-890AFACD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44CB-FC8E-084B-99AD-0CADA1A21FE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A4CE76-C8AE-FFAD-972E-277160B3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D317E7-5092-41C2-3193-E64F8726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8329-25C2-8147-9BF2-72252B2EF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66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A69CFC-E822-B9EC-136A-BA89795D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44CB-FC8E-084B-99AD-0CADA1A21FE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10D263-9151-A94B-A990-81AB5556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CC58A6-EF9E-3692-732B-F6B604AA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8329-25C2-8147-9BF2-72252B2EF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50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F30CA-B793-B9B7-2635-91E7A947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7D31EE-B4E9-2555-599B-7DCFDADDA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F745F5-7230-9208-A625-BF4D8D252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E1E268-A94E-C698-1A96-0ACA34DE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44CB-FC8E-084B-99AD-0CADA1A21FE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AB27BA-A436-249D-3351-73E4A240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94EB36-66ED-DB93-A0B6-422762CE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8329-25C2-8147-9BF2-72252B2EF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6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A4181-AA4F-3A29-21A0-E7395BC1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7599447-1281-BC1D-E42E-1E724FF3F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52ACBC-99F7-C854-3FEF-6C2BB28E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B9F8BB-A704-8DBE-BB18-90E0FE4B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44CB-FC8E-084B-99AD-0CADA1A21FE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EC2AD2-5A37-6EAE-150E-2653A1EA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3604EA-683A-6F95-5463-B35EDBB0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8329-25C2-8147-9BF2-72252B2EF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07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9900B7-79FB-5690-3A72-7056CE27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CC24E4-6FD8-E80D-E344-F14B04CA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38306-7AE5-FCA5-F227-8422C65EF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44CB-FC8E-084B-99AD-0CADA1A21FEC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20811E-0CD9-6D92-00AB-AC3BC7E8C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20317D-A82C-5031-0B60-642B99D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58329-25C2-8147-9BF2-72252B2EF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2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EF63B682-B6B6-5B88-942E-8BF673DB6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6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6053B3E-C2CF-4286-B7DB-E7BFA30D3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9F13B07-59A9-9170-EAFA-A92FB51C6E2F}"/>
              </a:ext>
            </a:extLst>
          </p:cNvPr>
          <p:cNvSpPr txBox="1"/>
          <p:nvPr/>
        </p:nvSpPr>
        <p:spPr>
          <a:xfrm>
            <a:off x="1914832" y="775256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3 concerts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1957A7-D5F3-5536-B46E-3BEBC298746C}"/>
              </a:ext>
            </a:extLst>
          </p:cNvPr>
          <p:cNvSpPr txBox="1"/>
          <p:nvPr/>
        </p:nvSpPr>
        <p:spPr>
          <a:xfrm>
            <a:off x="1914832" y="1550512"/>
            <a:ext cx="30676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Cette année ce sont 3 concerts qui sont offert au public, outre les 2 concerts de clôture prévus dans la cour d’honneur du Château -</a:t>
            </a:r>
            <a:r>
              <a:rPr lang="fr-FR" sz="1400" i="1" dirty="0">
                <a:latin typeface="Roboto" panose="02000000000000000000" pitchFamily="2" charset="0"/>
                <a:ea typeface="Roboto" panose="02000000000000000000" pitchFamily="2" charset="0"/>
              </a:rPr>
              <a:t>Maison de Commune en cas de météo défavorable</a:t>
            </a:r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- il y a aura le mardi soir un concert au Temple donné par l’équipe artistique.</a:t>
            </a: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D58F886-394C-AE4B-D31C-B25C7F4ED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5577F9B-C7D1-22E9-4CBC-716BAB3C4510}"/>
              </a:ext>
            </a:extLst>
          </p:cNvPr>
          <p:cNvSpPr txBox="1"/>
          <p:nvPr/>
        </p:nvSpPr>
        <p:spPr>
          <a:xfrm>
            <a:off x="1914832" y="775256"/>
            <a:ext cx="29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Evénement pour les écoles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5C1DFA3-AD50-075B-6BA0-6F7788731090}"/>
              </a:ext>
            </a:extLst>
          </p:cNvPr>
          <p:cNvSpPr txBox="1"/>
          <p:nvPr/>
        </p:nvSpPr>
        <p:spPr>
          <a:xfrm>
            <a:off x="1914832" y="1550512"/>
            <a:ext cx="30676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Spécialement conçu pour Prangins Baroque et afin de présenter cette époque aux élèves de la région, un spectacle pouvant être conjugué avec une visite du Château aura lieu le mercredi 7 septembre.</a:t>
            </a:r>
          </a:p>
          <a:p>
            <a:pPr algn="just"/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COMPLET:</a:t>
            </a:r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 la répartition des classes se fera comme l’an passé, à savoir 2/3 d’élèves des sites de Prangins et 1/3 de Nyon</a:t>
            </a:r>
          </a:p>
        </p:txBody>
      </p:sp>
    </p:spTree>
    <p:extLst>
      <p:ext uri="{BB962C8B-B14F-4D97-AF65-F5344CB8AC3E}">
        <p14:creationId xmlns:p14="http://schemas.microsoft.com/office/powerpoint/2010/main" val="96309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161FF8-1E57-2F7A-0E79-E9E348C0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D86F257-7053-FEBB-244C-E9489F5CAF24}"/>
              </a:ext>
            </a:extLst>
          </p:cNvPr>
          <p:cNvSpPr txBox="1"/>
          <p:nvPr/>
        </p:nvSpPr>
        <p:spPr>
          <a:xfrm>
            <a:off x="1914832" y="775256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Etat des réservations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0B2DCC-63FC-CAC2-715B-A0D4C4C76D05}"/>
              </a:ext>
            </a:extLst>
          </p:cNvPr>
          <p:cNvSpPr txBox="1"/>
          <p:nvPr/>
        </p:nvSpPr>
        <p:spPr>
          <a:xfrm>
            <a:off x="1914832" y="2244775"/>
            <a:ext cx="592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Au 23 août, plus de la moitié des places disponibles sont déjà réservées.</a:t>
            </a:r>
          </a:p>
        </p:txBody>
      </p:sp>
    </p:spTree>
    <p:extLst>
      <p:ext uri="{BB962C8B-B14F-4D97-AF65-F5344CB8AC3E}">
        <p14:creationId xmlns:p14="http://schemas.microsoft.com/office/powerpoint/2010/main" val="122115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530F1CA-F6F1-D99B-DA34-2C554408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E5A6C2F-2387-3B55-01F0-0B579CCD9EDB}"/>
              </a:ext>
            </a:extLst>
          </p:cNvPr>
          <p:cNvSpPr txBox="1"/>
          <p:nvPr/>
        </p:nvSpPr>
        <p:spPr>
          <a:xfrm>
            <a:off x="3474691" y="2657844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Prangins Baroque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A8A31D-5506-15FE-E6A9-7164BCA368F1}"/>
              </a:ext>
            </a:extLst>
          </p:cNvPr>
          <p:cNvSpPr txBox="1"/>
          <p:nvPr/>
        </p:nvSpPr>
        <p:spPr>
          <a:xfrm>
            <a:off x="3451443" y="2842510"/>
            <a:ext cx="4115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 partenaires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D39ED3-2F34-1D07-36DC-AD67FDEB4775}"/>
              </a:ext>
            </a:extLst>
          </p:cNvPr>
          <p:cNvSpPr txBox="1"/>
          <p:nvPr/>
        </p:nvSpPr>
        <p:spPr>
          <a:xfrm>
            <a:off x="3474691" y="3796617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nouveaux partenaires</a:t>
            </a:r>
          </a:p>
        </p:txBody>
      </p:sp>
    </p:spTree>
    <p:extLst>
      <p:ext uri="{BB962C8B-B14F-4D97-AF65-F5344CB8AC3E}">
        <p14:creationId xmlns:p14="http://schemas.microsoft.com/office/powerpoint/2010/main" val="285988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3CB172F-CF13-EAC0-219D-DFB997D6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D86F257-7053-FEBB-244C-E9489F5CAF24}"/>
              </a:ext>
            </a:extLst>
          </p:cNvPr>
          <p:cNvSpPr txBox="1"/>
          <p:nvPr/>
        </p:nvSpPr>
        <p:spPr>
          <a:xfrm>
            <a:off x="1914832" y="775256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Partenaires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D3626C-8D72-CCB0-6049-E3AE1D3421FB}"/>
              </a:ext>
            </a:extLst>
          </p:cNvPr>
          <p:cNvSpPr txBox="1"/>
          <p:nvPr/>
        </p:nvSpPr>
        <p:spPr>
          <a:xfrm>
            <a:off x="1914832" y="1550512"/>
            <a:ext cx="3067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Au côté de la Commune de Prangins, la Mobilière poursuit son engagement avec Prangins Baroque.</a:t>
            </a:r>
          </a:p>
          <a:p>
            <a:pPr algn="just"/>
            <a:endParaRPr lang="fr-FR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Cette année la fondation Goblet ainsi que l’entreprise </a:t>
            </a:r>
            <a:r>
              <a:rPr lang="fr-FR" sz="1400" dirty="0" err="1">
                <a:latin typeface="Roboto" panose="02000000000000000000" pitchFamily="2" charset="0"/>
                <a:ea typeface="Roboto" panose="02000000000000000000" pitchFamily="2" charset="0"/>
              </a:rPr>
              <a:t>Denogent</a:t>
            </a:r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 vient soutenir Prangins Baroque.</a:t>
            </a:r>
          </a:p>
          <a:p>
            <a:pPr algn="just"/>
            <a:endParaRPr lang="fr-FR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Le Château de Prangins est désormais partenaire de l’événement.</a:t>
            </a:r>
          </a:p>
        </p:txBody>
      </p:sp>
    </p:spTree>
    <p:extLst>
      <p:ext uri="{BB962C8B-B14F-4D97-AF65-F5344CB8AC3E}">
        <p14:creationId xmlns:p14="http://schemas.microsoft.com/office/powerpoint/2010/main" val="313979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161FF8-1E57-2F7A-0E79-E9E348C0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D86F257-7053-FEBB-244C-E9489F5CAF24}"/>
              </a:ext>
            </a:extLst>
          </p:cNvPr>
          <p:cNvSpPr txBox="1"/>
          <p:nvPr/>
        </p:nvSpPr>
        <p:spPr>
          <a:xfrm>
            <a:off x="1914832" y="775256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Offres pour le public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D3626C-8D72-CCB0-6049-E3AE1D3421FB}"/>
              </a:ext>
            </a:extLst>
          </p:cNvPr>
          <p:cNvSpPr txBox="1"/>
          <p:nvPr/>
        </p:nvSpPr>
        <p:spPr>
          <a:xfrm>
            <a:off x="5077756" y="2315008"/>
            <a:ext cx="592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Entrées libres au Château de Prangins avant les concerts</a:t>
            </a:r>
          </a:p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du samedi et dimanche.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0B2DCC-63FC-CAC2-715B-A0D4C4C76D05}"/>
              </a:ext>
            </a:extLst>
          </p:cNvPr>
          <p:cNvSpPr txBox="1"/>
          <p:nvPr/>
        </p:nvSpPr>
        <p:spPr>
          <a:xfrm>
            <a:off x="5077756" y="3773771"/>
            <a:ext cx="592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10% de réduction sur présentation d’un billet d’entrée Prangins Baroque.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03A59C9A-9A14-C92E-B7D4-580ED7186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4832" y="1858169"/>
            <a:ext cx="2857500" cy="14287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E52918B-8D29-74A8-5EC1-44F31BD8C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832" y="3429000"/>
            <a:ext cx="2711617" cy="7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19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530F1CA-F6F1-D99B-DA34-2C554408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DA8A31D-5506-15FE-E6A9-7164BCA368F1}"/>
              </a:ext>
            </a:extLst>
          </p:cNvPr>
          <p:cNvSpPr txBox="1"/>
          <p:nvPr/>
        </p:nvSpPr>
        <p:spPr>
          <a:xfrm>
            <a:off x="3451443" y="1807952"/>
            <a:ext cx="1627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merci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D39ED3-2F34-1D07-36DC-AD67FDEB4775}"/>
              </a:ext>
            </a:extLst>
          </p:cNvPr>
          <p:cNvSpPr txBox="1"/>
          <p:nvPr/>
        </p:nvSpPr>
        <p:spPr>
          <a:xfrm>
            <a:off x="3451443" y="3048833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Pour toute question: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3535E7-D6CE-6432-64F0-FFC47C1DA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498" y="3733531"/>
            <a:ext cx="2496980" cy="1404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43ABFC-9DC3-2F29-C47C-1F2CC789C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123" y="3733531"/>
            <a:ext cx="2496980" cy="1404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F5179CB-EBF5-78EE-475E-CB9A1FC57BA0}"/>
              </a:ext>
            </a:extLst>
          </p:cNvPr>
          <p:cNvSpPr txBox="1"/>
          <p:nvPr/>
        </p:nvSpPr>
        <p:spPr>
          <a:xfrm>
            <a:off x="3610123" y="5256894"/>
            <a:ext cx="22076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Igor </a:t>
            </a:r>
            <a:r>
              <a:rPr lang="fr-FR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Diakoff</a:t>
            </a:r>
            <a:br>
              <a:rPr lang="fr-FR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Représentant de la Commune</a:t>
            </a:r>
            <a:endParaRPr lang="fr-FR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5BA8E9-3B82-EA1F-36B3-E8ED27FD9190}"/>
              </a:ext>
            </a:extLst>
          </p:cNvPr>
          <p:cNvSpPr txBox="1"/>
          <p:nvPr/>
        </p:nvSpPr>
        <p:spPr>
          <a:xfrm>
            <a:off x="6634677" y="5256894"/>
            <a:ext cx="32784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Patricia Piller</a:t>
            </a:r>
            <a:br>
              <a:rPr lang="fr-FR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Présidente de l’association Prangins Baroque</a:t>
            </a:r>
            <a:endParaRPr lang="fr-FR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3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161FF8-1E57-2F7A-0E79-E9E348C0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D86F257-7053-FEBB-244C-E9489F5CAF24}"/>
              </a:ext>
            </a:extLst>
          </p:cNvPr>
          <p:cNvSpPr txBox="1"/>
          <p:nvPr/>
        </p:nvSpPr>
        <p:spPr>
          <a:xfrm>
            <a:off x="1914832" y="775256"/>
            <a:ext cx="46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Une troisième édition riche en événements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0B2DCC-63FC-CAC2-715B-A0D4C4C76D05}"/>
              </a:ext>
            </a:extLst>
          </p:cNvPr>
          <p:cNvSpPr txBox="1"/>
          <p:nvPr/>
        </p:nvSpPr>
        <p:spPr>
          <a:xfrm>
            <a:off x="2027373" y="1596678"/>
            <a:ext cx="853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8 jours d’événements (4-11 septembre 2022)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17 artistes invités et accueillis dans des familles de Prangins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3 concerts, 15 ateliers, 1 rencontre, 1 scolaire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3 nouveaux partenaires</a:t>
            </a:r>
          </a:p>
        </p:txBody>
      </p:sp>
    </p:spTree>
    <p:extLst>
      <p:ext uri="{BB962C8B-B14F-4D97-AF65-F5344CB8AC3E}">
        <p14:creationId xmlns:p14="http://schemas.microsoft.com/office/powerpoint/2010/main" val="305630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161FF8-1E57-2F7A-0E79-E9E348C0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D86F257-7053-FEBB-244C-E9489F5CAF24}"/>
              </a:ext>
            </a:extLst>
          </p:cNvPr>
          <p:cNvSpPr txBox="1"/>
          <p:nvPr/>
        </p:nvSpPr>
        <p:spPr>
          <a:xfrm>
            <a:off x="1914832" y="775256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Bref retour sur 2021…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0B2DCC-63FC-CAC2-715B-A0D4C4C76D05}"/>
              </a:ext>
            </a:extLst>
          </p:cNvPr>
          <p:cNvSpPr txBox="1"/>
          <p:nvPr/>
        </p:nvSpPr>
        <p:spPr>
          <a:xfrm>
            <a:off x="2027373" y="1596678"/>
            <a:ext cx="8537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Tous les spectacles ont affiché complet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Une belle couverture presse mettant en avant Prangins et la qualité du programme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Les écoles séduites par le programme scolaire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Respect strict du budget malgré les conditions COVID imposées</a:t>
            </a:r>
          </a:p>
        </p:txBody>
      </p:sp>
    </p:spTree>
    <p:extLst>
      <p:ext uri="{BB962C8B-B14F-4D97-AF65-F5344CB8AC3E}">
        <p14:creationId xmlns:p14="http://schemas.microsoft.com/office/powerpoint/2010/main" val="37355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530F1CA-F6F1-D99B-DA34-2C554408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E5A6C2F-2387-3B55-01F0-0B579CCD9EDB}"/>
              </a:ext>
            </a:extLst>
          </p:cNvPr>
          <p:cNvSpPr txBox="1"/>
          <p:nvPr/>
        </p:nvSpPr>
        <p:spPr>
          <a:xfrm>
            <a:off x="3474691" y="2657844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Prangins Baroque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A8A31D-5506-15FE-E6A9-7164BCA368F1}"/>
              </a:ext>
            </a:extLst>
          </p:cNvPr>
          <p:cNvSpPr txBox="1"/>
          <p:nvPr/>
        </p:nvSpPr>
        <p:spPr>
          <a:xfrm>
            <a:off x="3451443" y="2842510"/>
            <a:ext cx="3767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L’équipe 2022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D39ED3-2F34-1D07-36DC-AD67FDEB4775}"/>
              </a:ext>
            </a:extLst>
          </p:cNvPr>
          <p:cNvSpPr txBox="1"/>
          <p:nvPr/>
        </p:nvSpPr>
        <p:spPr>
          <a:xfrm>
            <a:off x="3474691" y="3796617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13 jeunes talents, 5 mentors, 1 comédienne</a:t>
            </a:r>
          </a:p>
        </p:txBody>
      </p:sp>
    </p:spTree>
    <p:extLst>
      <p:ext uri="{BB962C8B-B14F-4D97-AF65-F5344CB8AC3E}">
        <p14:creationId xmlns:p14="http://schemas.microsoft.com/office/powerpoint/2010/main" val="259628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4CFCA1E-14E4-A12E-1DEB-9C8CD54D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AB4FC7-4870-8CE1-51D1-889B6121F9A1}"/>
              </a:ext>
            </a:extLst>
          </p:cNvPr>
          <p:cNvSpPr txBox="1"/>
          <p:nvPr/>
        </p:nvSpPr>
        <p:spPr>
          <a:xfrm>
            <a:off x="1914832" y="775256"/>
            <a:ext cx="599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Une équipe artistique &amp; de jeunes talents internationaux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5A218A-95DD-99B1-8927-346CCE4D5382}"/>
              </a:ext>
            </a:extLst>
          </p:cNvPr>
          <p:cNvSpPr txBox="1"/>
          <p:nvPr/>
        </p:nvSpPr>
        <p:spPr>
          <a:xfrm>
            <a:off x="1914832" y="1550512"/>
            <a:ext cx="869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Emmenés par Marijana Mijanović, c’est une équipe de talents internationaux qui participeront cette année à la troisième édition de Prangins Baroque.</a:t>
            </a:r>
          </a:p>
        </p:txBody>
      </p:sp>
    </p:spTree>
    <p:extLst>
      <p:ext uri="{BB962C8B-B14F-4D97-AF65-F5344CB8AC3E}">
        <p14:creationId xmlns:p14="http://schemas.microsoft.com/office/powerpoint/2010/main" val="58264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62A6EC-2C84-5F91-F410-A7987483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5A63E40-B490-15C1-F533-2C4A8E60D882}"/>
              </a:ext>
            </a:extLst>
          </p:cNvPr>
          <p:cNvSpPr txBox="1"/>
          <p:nvPr/>
        </p:nvSpPr>
        <p:spPr>
          <a:xfrm>
            <a:off x="1914832" y="775256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Equipe artistique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70749E-655C-4620-FFF1-86CBAF8119C9}"/>
              </a:ext>
            </a:extLst>
          </p:cNvPr>
          <p:cNvSpPr txBox="1"/>
          <p:nvPr/>
        </p:nvSpPr>
        <p:spPr>
          <a:xfrm>
            <a:off x="1914832" y="1550512"/>
            <a:ext cx="30676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L’équipe artistique est composée une fois encore d’artistes reconnus:</a:t>
            </a:r>
            <a:b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fr-FR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Direction artistique et chant</a:t>
            </a:r>
          </a:p>
          <a:p>
            <a:pPr algn="just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Marijana Mijanović</a:t>
            </a:r>
          </a:p>
          <a:p>
            <a:pPr algn="just"/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Coaching instrumental et violon</a:t>
            </a:r>
          </a:p>
          <a:p>
            <a:pPr algn="just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Emmanuel Resche-Caserta</a:t>
            </a:r>
          </a:p>
          <a:p>
            <a:pPr algn="just"/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Chef de chant et clavecin</a:t>
            </a:r>
          </a:p>
          <a:p>
            <a:pPr algn="just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Jory </a:t>
            </a:r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Vinikour</a:t>
            </a: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Mise en scène et danse</a:t>
            </a:r>
          </a:p>
          <a:p>
            <a:pPr algn="just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Marie-Nathalie Lacoursière</a:t>
            </a:r>
          </a:p>
          <a:p>
            <a:pPr algn="just"/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Chorégraphie et danse</a:t>
            </a:r>
          </a:p>
          <a:p>
            <a:pPr algn="just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Pierre-François </a:t>
            </a:r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Dollé</a:t>
            </a: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Comédienne</a:t>
            </a:r>
          </a:p>
          <a:p>
            <a:pPr algn="just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Géraldine Moreau-Geoffrey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F1FB41-FF12-57A4-1B08-26CC9B9814AA}"/>
              </a:ext>
            </a:extLst>
          </p:cNvPr>
          <p:cNvSpPr txBox="1"/>
          <p:nvPr/>
        </p:nvSpPr>
        <p:spPr>
          <a:xfrm>
            <a:off x="-4025081" y="1144588"/>
            <a:ext cx="3067665" cy="1782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L’équipe artistique est composée une fois encore d’artistes reconnus:</a:t>
            </a: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EQUIPE ARTISTIQUE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Direction artistique et chant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Marijana Mijanović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Coaching instrumental et violon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Emmanuel Resche-Caserta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Chef de chant et clavecin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Jory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Vinikour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Mise en scène et danse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Marie-Nathalie Lacoursière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Chorégraphie et danse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Pierre-François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Dollé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Comédienne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Géraldine Moreau-Geoffrey</a:t>
            </a: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JEUNES TALENTS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Soprano</a:t>
            </a: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Thera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Barclay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Adriana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Gheorghisor-Caldare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Mezzo-Soprano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Lucile Bailly-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Gourevitch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Contralto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Angelica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Monje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Torrez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Violon baroque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Marta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Atcher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Soler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May Robertson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Fernando Rosa De Almeida</a:t>
            </a: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Priscila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Gabrielle Santos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Violoncelle baroque</a:t>
            </a: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Mireia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Peñalver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Guilleumes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Simon Lefebvre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Clavecin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Santiago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Gervasoni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Maria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Shabashova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Dušan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Toroman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Lumière et sonorisation</a:t>
            </a: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Sonoval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SA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Maquillage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Ecole Maquillage Studio B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Photographies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David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Christiansson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Relations presse</a:t>
            </a: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Illyria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Communication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Conception web et graphique</a:t>
            </a: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locamnalo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ORGANISATIONAssociation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Prangins Baroque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Patricia Piller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Anne-Laure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Nessi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Marijana Mijanović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Chantal Lauper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Igor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Diakoff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9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277DAB-EDBA-FF09-5386-E0927CD57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1ED463-8632-FA24-D93C-50939EFCA190}"/>
              </a:ext>
            </a:extLst>
          </p:cNvPr>
          <p:cNvSpPr txBox="1"/>
          <p:nvPr/>
        </p:nvSpPr>
        <p:spPr>
          <a:xfrm>
            <a:off x="1914832" y="775256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Jeunes talents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DF2AB4-D7D6-88BB-726B-D6AF9A03CAD1}"/>
              </a:ext>
            </a:extLst>
          </p:cNvPr>
          <p:cNvSpPr txBox="1"/>
          <p:nvPr/>
        </p:nvSpPr>
        <p:spPr>
          <a:xfrm>
            <a:off x="1914832" y="1550512"/>
            <a:ext cx="306766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13 jeunes talents ont été sélectionnés par l’équipe artistique parmi tous  les dossiers reçus:</a:t>
            </a:r>
            <a:b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fr-FR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Direction artistique et chant</a:t>
            </a:r>
          </a:p>
          <a:p>
            <a:pPr algn="just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Marijana Mijanović</a:t>
            </a:r>
          </a:p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Soprano</a:t>
            </a:r>
          </a:p>
          <a:p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Thera</a:t>
            </a: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 Barclay</a:t>
            </a:r>
          </a:p>
          <a:p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Adriana </a:t>
            </a:r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Gheorghisor-Caldare</a:t>
            </a: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Mezzo-Soprano</a:t>
            </a:r>
          </a:p>
          <a:p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Lucile Bailly-</a:t>
            </a:r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Gourevitch</a:t>
            </a: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Contralto</a:t>
            </a:r>
          </a:p>
          <a:p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Angelica </a:t>
            </a:r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Monje</a:t>
            </a: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Torrez</a:t>
            </a: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Violon baroque</a:t>
            </a:r>
          </a:p>
          <a:p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Marta </a:t>
            </a:r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Atcher</a:t>
            </a: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 Soler</a:t>
            </a:r>
          </a:p>
          <a:p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May Robertson</a:t>
            </a:r>
          </a:p>
          <a:p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Fernando Rosa De Almeida</a:t>
            </a:r>
          </a:p>
          <a:p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Priscila</a:t>
            </a: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 Gabrielle Santos</a:t>
            </a:r>
          </a:p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Violoncelle baroque</a:t>
            </a:r>
          </a:p>
          <a:p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Mireia</a:t>
            </a: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Peñalver</a:t>
            </a: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Guilleumes</a:t>
            </a: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Simon Lefebvre</a:t>
            </a:r>
          </a:p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Clavecin</a:t>
            </a:r>
          </a:p>
          <a:p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Santiago </a:t>
            </a:r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Gervasoni</a:t>
            </a: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Maria </a:t>
            </a:r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Shabashova</a:t>
            </a: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Dušan</a:t>
            </a: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Toroman</a:t>
            </a: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7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530F1CA-F6F1-D99B-DA34-2C554408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E5A6C2F-2387-3B55-01F0-0B579CCD9EDB}"/>
              </a:ext>
            </a:extLst>
          </p:cNvPr>
          <p:cNvSpPr txBox="1"/>
          <p:nvPr/>
        </p:nvSpPr>
        <p:spPr>
          <a:xfrm>
            <a:off x="3474691" y="2657844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Prangins Baroque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A8A31D-5506-15FE-E6A9-7164BCA368F1}"/>
              </a:ext>
            </a:extLst>
          </p:cNvPr>
          <p:cNvSpPr txBox="1"/>
          <p:nvPr/>
        </p:nvSpPr>
        <p:spPr>
          <a:xfrm>
            <a:off x="3451443" y="2842510"/>
            <a:ext cx="3890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 programme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D39ED3-2F34-1D07-36DC-AD67FDEB4775}"/>
              </a:ext>
            </a:extLst>
          </p:cNvPr>
          <p:cNvSpPr txBox="1"/>
          <p:nvPr/>
        </p:nvSpPr>
        <p:spPr>
          <a:xfrm>
            <a:off x="3474691" y="3796617"/>
            <a:ext cx="493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 ateliers, 3 concerts, 1 rencontre, 1 scolaire</a:t>
            </a:r>
          </a:p>
        </p:txBody>
      </p:sp>
    </p:spTree>
    <p:extLst>
      <p:ext uri="{BB962C8B-B14F-4D97-AF65-F5344CB8AC3E}">
        <p14:creationId xmlns:p14="http://schemas.microsoft.com/office/powerpoint/2010/main" val="187541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78E31A6-C622-F983-88DD-9824EA0E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344C3A7-0D46-CC5D-EC11-44106280A130}"/>
              </a:ext>
            </a:extLst>
          </p:cNvPr>
          <p:cNvSpPr txBox="1"/>
          <p:nvPr/>
        </p:nvSpPr>
        <p:spPr>
          <a:xfrm>
            <a:off x="1914832" y="775256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15 ateliers ouverts au public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B66453-312D-FBD5-AFCF-6F3C1AF8FDEA}"/>
              </a:ext>
            </a:extLst>
          </p:cNvPr>
          <p:cNvSpPr txBox="1"/>
          <p:nvPr/>
        </p:nvSpPr>
        <p:spPr>
          <a:xfrm>
            <a:off x="1914832" y="1550512"/>
            <a:ext cx="3067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Une quinzaine d’ateliers sont ouverts au public cette année avec comme nouveauté la possibilité de participer activement aux ateliers de danse baroque ainsi qu’à deux ateliers d’éveil corporels.</a:t>
            </a: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A0D7EA1-4FF5-539D-480B-96CA59C091F5}"/>
              </a:ext>
            </a:extLst>
          </p:cNvPr>
          <p:cNvSpPr txBox="1"/>
          <p:nvPr/>
        </p:nvSpPr>
        <p:spPr>
          <a:xfrm>
            <a:off x="1914832" y="3524991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1 rencontre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61EEDA-EAA7-E983-7457-8422A31FC5B6}"/>
              </a:ext>
            </a:extLst>
          </p:cNvPr>
          <p:cNvSpPr txBox="1"/>
          <p:nvPr/>
        </p:nvSpPr>
        <p:spPr>
          <a:xfrm>
            <a:off x="1914832" y="4300247"/>
            <a:ext cx="30676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Présenter le projet et l’équipe dans son intégralité, dans une ambiance informelle, tel est l’objectif de la rencontre du 7 septembre aux </a:t>
            </a:r>
            <a:r>
              <a:rPr lang="fr-FR" sz="1400" dirty="0" err="1">
                <a:latin typeface="Roboto" panose="02000000000000000000" pitchFamily="2" charset="0"/>
                <a:ea typeface="Roboto" panose="02000000000000000000" pitchFamily="2" charset="0"/>
              </a:rPr>
              <a:t>Morettes</a:t>
            </a:r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187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674</Words>
  <Application>Microsoft Macintosh PowerPoint</Application>
  <PresentationFormat>Grand écran</PresentationFormat>
  <Paragraphs>144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 Piller</dc:creator>
  <cp:lastModifiedBy>Patricia</cp:lastModifiedBy>
  <cp:revision>8</cp:revision>
  <dcterms:created xsi:type="dcterms:W3CDTF">2022-08-22T17:54:49Z</dcterms:created>
  <dcterms:modified xsi:type="dcterms:W3CDTF">2022-08-23T15:15:44Z</dcterms:modified>
</cp:coreProperties>
</file>